
<file path=[Content_Types].xml><?xml version="1.0" encoding="utf-8"?>
<Types xmlns="http://schemas.openxmlformats.org/package/2006/content-types">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6" r:id="rId7"/>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5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17D590C-436B-4C6F-BB17-6B95F2A33A10}" type="datetimeFigureOut">
              <a:rPr kumimoji="1" lang="ja-JP" altLang="en-US" smtClean="0"/>
              <a:t>2015/1/19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203829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7D590C-436B-4C6F-BB17-6B95F2A33A10}" type="datetimeFigureOut">
              <a:rPr kumimoji="1" lang="ja-JP" altLang="en-US" smtClean="0"/>
              <a:t>2015/1/19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125427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7D590C-436B-4C6F-BB17-6B95F2A33A10}" type="datetimeFigureOut">
              <a:rPr kumimoji="1" lang="ja-JP" altLang="en-US" smtClean="0"/>
              <a:t>2015/1/19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83851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7D590C-436B-4C6F-BB17-6B95F2A33A10}" type="datetimeFigureOut">
              <a:rPr kumimoji="1" lang="ja-JP" altLang="en-US" smtClean="0"/>
              <a:t>2015/1/19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419763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17D590C-436B-4C6F-BB17-6B95F2A33A10}" type="datetimeFigureOut">
              <a:rPr kumimoji="1" lang="ja-JP" altLang="en-US" smtClean="0"/>
              <a:t>2015/1/19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214319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17D590C-436B-4C6F-BB17-6B95F2A33A10}" type="datetimeFigureOut">
              <a:rPr kumimoji="1" lang="ja-JP" altLang="en-US" smtClean="0"/>
              <a:t>2015/1/19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357622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17D590C-436B-4C6F-BB17-6B95F2A33A10}" type="datetimeFigureOut">
              <a:rPr kumimoji="1" lang="ja-JP" altLang="en-US" smtClean="0"/>
              <a:t>2015/1/19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1259070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17D590C-436B-4C6F-BB17-6B95F2A33A10}" type="datetimeFigureOut">
              <a:rPr kumimoji="1" lang="ja-JP" altLang="en-US" smtClean="0"/>
              <a:t>2015/1/19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3177924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7D590C-436B-4C6F-BB17-6B95F2A33A10}" type="datetimeFigureOut">
              <a:rPr kumimoji="1" lang="ja-JP" altLang="en-US" smtClean="0"/>
              <a:t>2015/1/19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1959521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7D590C-436B-4C6F-BB17-6B95F2A33A10}" type="datetimeFigureOut">
              <a:rPr kumimoji="1" lang="ja-JP" altLang="en-US" smtClean="0"/>
              <a:t>2015/1/19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2475503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7D590C-436B-4C6F-BB17-6B95F2A33A10}" type="datetimeFigureOut">
              <a:rPr kumimoji="1" lang="ja-JP" altLang="en-US" smtClean="0"/>
              <a:t>2015/1/19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1814815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D590C-436B-4C6F-BB17-6B95F2A33A10}" type="datetimeFigureOut">
              <a:rPr kumimoji="1" lang="ja-JP" altLang="en-US" smtClean="0"/>
              <a:t>2015/1/19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7E883-4B8D-4938-90D3-6B1C66DE44F0}" type="slidenum">
              <a:rPr kumimoji="1" lang="ja-JP" altLang="en-US" smtClean="0"/>
              <a:t>‹#›</a:t>
            </a:fld>
            <a:endParaRPr kumimoji="1" lang="ja-JP" altLang="en-US"/>
          </a:p>
        </p:txBody>
      </p:sp>
    </p:spTree>
    <p:extLst>
      <p:ext uri="{BB962C8B-B14F-4D97-AF65-F5344CB8AC3E}">
        <p14:creationId xmlns:p14="http://schemas.microsoft.com/office/powerpoint/2010/main" val="3395537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www.yasuhide-takashima.co.jp/5item/5-1-1/tp12/data1.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http://www.yasuhide-takashima.co.jp/5item/5-1-1/tp14/03.jpg" TargetMode="External"/><Relationship Id="rId3" Type="http://schemas.openxmlformats.org/officeDocument/2006/relationships/oleObject" Target="../embeddings/Microsoft_Excel_97-2003_Worksheet1.xls"/><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http://www.yasuhide-takashima.co.jp/5item/5-1-1/tp14/01.jpg" TargetMode="External"/><Relationship Id="rId5" Type="http://schemas.openxmlformats.org/officeDocument/2006/relationships/image" Target="../media/image3.jpeg"/><Relationship Id="rId10" Type="http://schemas.openxmlformats.org/officeDocument/2006/relationships/image" Target="http://www.yasuhide-takashima.co.jp/5item/5-1-1/tp14/04.jpg" TargetMode="External"/><Relationship Id="rId4" Type="http://schemas.openxmlformats.org/officeDocument/2006/relationships/image" Target="../media/image2.wmf"/><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82880" y="349135"/>
            <a:ext cx="11754196" cy="63841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32262" y="565265"/>
            <a:ext cx="11321934" cy="58687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735106" y="1993129"/>
            <a:ext cx="10793506" cy="2435436"/>
          </a:xfrm>
        </p:spPr>
        <p:txBody>
          <a:bodyPr>
            <a:normAutofit fontScale="90000"/>
          </a:bodyPr>
          <a:lstStyle/>
          <a:p>
            <a:r>
              <a:rPr lang="ja-JP" altLang="en-US" sz="4800" dirty="0" smtClean="0"/>
              <a:t>生活排水処理と社会インフラの抜本的改革</a:t>
            </a:r>
            <a:r>
              <a:rPr kumimoji="1" lang="en-US" altLang="ja-JP" sz="4000" dirty="0" smtClean="0"/>
              <a:t/>
            </a:r>
            <a:br>
              <a:rPr kumimoji="1" lang="en-US" altLang="ja-JP" sz="4000" dirty="0" smtClean="0"/>
            </a:br>
            <a:r>
              <a:rPr kumimoji="1" lang="en-US" altLang="ja-JP" sz="4000" dirty="0" smtClean="0"/>
              <a:t/>
            </a:r>
            <a:br>
              <a:rPr kumimoji="1" lang="en-US" altLang="ja-JP" sz="4000" dirty="0" smtClean="0"/>
            </a:br>
            <a:r>
              <a:rPr lang="ja-JP" altLang="en-US" sz="4000" dirty="0" smtClean="0"/>
              <a:t>汚泥・スラッジの分解消失とローコスト・ハイクオリティな社会インフラの構築のため</a:t>
            </a:r>
            <a:r>
              <a:rPr lang="ja-JP" altLang="en-US" sz="4000" dirty="0"/>
              <a:t>に</a:t>
            </a:r>
            <a:r>
              <a:rPr lang="ja-JP" altLang="en-US" sz="4000" dirty="0" smtClean="0"/>
              <a:t>　</a:t>
            </a:r>
            <a:endParaRPr kumimoji="1" lang="ja-JP" altLang="en-US" sz="4000" dirty="0"/>
          </a:p>
        </p:txBody>
      </p:sp>
      <p:sp>
        <p:nvSpPr>
          <p:cNvPr id="4" name="テキスト ボックス 3"/>
          <p:cNvSpPr txBox="1"/>
          <p:nvPr/>
        </p:nvSpPr>
        <p:spPr>
          <a:xfrm>
            <a:off x="2998365" y="1315334"/>
            <a:ext cx="5931432" cy="461665"/>
          </a:xfrm>
          <a:prstGeom prst="rect">
            <a:avLst/>
          </a:prstGeom>
          <a:noFill/>
        </p:spPr>
        <p:txBody>
          <a:bodyPr wrap="none" rtlCol="0">
            <a:spAutoFit/>
          </a:bodyPr>
          <a:lstStyle/>
          <a:p>
            <a:r>
              <a:rPr kumimoji="1" lang="ja-JP" altLang="en-US" sz="2400" dirty="0" smtClean="0"/>
              <a:t>複合微生物</a:t>
            </a:r>
            <a:r>
              <a:rPr lang="ja-JP" altLang="en-US" sz="2400" dirty="0" smtClean="0"/>
              <a:t>動態系解析による複合発酵技術</a:t>
            </a:r>
            <a:endParaRPr kumimoji="1" lang="ja-JP" altLang="en-US" sz="2400" dirty="0"/>
          </a:p>
        </p:txBody>
      </p:sp>
      <p:sp>
        <p:nvSpPr>
          <p:cNvPr id="7" name="テキスト ボックス 6"/>
          <p:cNvSpPr txBox="1"/>
          <p:nvPr/>
        </p:nvSpPr>
        <p:spPr>
          <a:xfrm>
            <a:off x="1999211" y="5256870"/>
            <a:ext cx="5581996" cy="1015663"/>
          </a:xfrm>
          <a:prstGeom prst="rect">
            <a:avLst/>
          </a:prstGeom>
          <a:noFill/>
        </p:spPr>
        <p:txBody>
          <a:bodyPr wrap="square" rtlCol="0">
            <a:spAutoFit/>
          </a:bodyPr>
          <a:lstStyle/>
          <a:p>
            <a:r>
              <a:rPr kumimoji="1" lang="ja-JP" altLang="en-US" sz="2400" dirty="0" smtClean="0"/>
              <a:t>（株）高嶋開発工学総合研究所</a:t>
            </a:r>
            <a:endParaRPr kumimoji="1" lang="en-US" altLang="ja-JP" sz="2400" dirty="0" smtClean="0"/>
          </a:p>
          <a:p>
            <a:r>
              <a:rPr lang="ja-JP" altLang="en-US" dirty="0"/>
              <a:t>　</a:t>
            </a:r>
            <a:r>
              <a:rPr lang="ja-JP" altLang="en-US" dirty="0" smtClean="0"/>
              <a:t>　静岡県沼津市原３４６－７</a:t>
            </a:r>
            <a:endParaRPr lang="en-US" altLang="ja-JP" dirty="0" smtClean="0"/>
          </a:p>
          <a:p>
            <a:r>
              <a:rPr kumimoji="1" lang="ja-JP" altLang="en-US" dirty="0"/>
              <a:t>　</a:t>
            </a:r>
            <a:r>
              <a:rPr kumimoji="1" lang="ja-JP" altLang="en-US" dirty="0" smtClean="0"/>
              <a:t>　</a:t>
            </a:r>
            <a:r>
              <a:rPr kumimoji="1" lang="en-US" altLang="ja-JP" dirty="0" smtClean="0"/>
              <a:t>TEL</a:t>
            </a:r>
            <a:r>
              <a:rPr kumimoji="1" lang="ja-JP" altLang="en-US" dirty="0" smtClean="0"/>
              <a:t>　</a:t>
            </a:r>
            <a:r>
              <a:rPr kumimoji="1" lang="en-US" altLang="ja-JP" dirty="0" smtClean="0"/>
              <a:t>055-967-0010</a:t>
            </a:r>
            <a:r>
              <a:rPr kumimoji="1" lang="ja-JP" altLang="en-US" dirty="0" smtClean="0"/>
              <a:t>　　</a:t>
            </a:r>
            <a:r>
              <a:rPr kumimoji="1" lang="en-US" altLang="ja-JP" dirty="0" smtClean="0"/>
              <a:t>FAX</a:t>
            </a:r>
            <a:r>
              <a:rPr kumimoji="1" lang="ja-JP" altLang="en-US" dirty="0" smtClean="0"/>
              <a:t>　</a:t>
            </a:r>
            <a:r>
              <a:rPr kumimoji="1" lang="en-US" altLang="ja-JP" dirty="0" smtClean="0"/>
              <a:t>055-957-4120</a:t>
            </a:r>
            <a:endParaRPr kumimoji="1" lang="ja-JP" altLang="en-US" dirty="0"/>
          </a:p>
        </p:txBody>
      </p:sp>
    </p:spTree>
    <p:extLst>
      <p:ext uri="{BB962C8B-B14F-4D97-AF65-F5344CB8AC3E}">
        <p14:creationId xmlns:p14="http://schemas.microsoft.com/office/powerpoint/2010/main" val="53708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40804"/>
            <a:ext cx="11564471" cy="3600986"/>
          </a:xfrm>
          <a:prstGeom prst="rect">
            <a:avLst/>
          </a:prstGeom>
        </p:spPr>
        <p:txBody>
          <a:bodyPr wrap="square">
            <a:spAutoFit/>
          </a:bodyPr>
          <a:lstStyle/>
          <a:p>
            <a:pPr algn="just">
              <a:spcAft>
                <a:spcPts val="0"/>
              </a:spcAft>
            </a:pPr>
            <a:r>
              <a:rPr lang="en-US" altLang="ja-JP" sz="2000" b="1"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en-US" sz="2000" b="1"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b="1" kern="100" dirty="0" smtClean="0">
                <a:effectLst>
                  <a:outerShdw blurRad="50800" dist="38100" algn="tr" rotWithShape="0">
                    <a:prstClr val="black">
                      <a:alpha val="40000"/>
                    </a:prstClr>
                  </a:outerShdw>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2400" b="1" kern="100" dirty="0" smtClean="0">
                <a:effectLst>
                  <a:outerShdw blurRad="50800" dist="38100" algn="tr" rotWithShape="0">
                    <a:prstClr val="black">
                      <a:alpha val="40000"/>
                    </a:prstClr>
                  </a:outerShdw>
                </a:effectLst>
                <a:latin typeface="Century" panose="02040604050505020304" pitchFamily="18" charset="0"/>
                <a:ea typeface="ＭＳ 明朝" panose="02020609040205080304" pitchFamily="17" charset="-128"/>
                <a:cs typeface="Times New Roman" panose="02020603050405020304" pitchFamily="18" charset="0"/>
              </a:rPr>
              <a:t>自治体の生活排水処理の</a:t>
            </a:r>
            <a:r>
              <a:rPr lang="ja-JP" altLang="ja-JP" sz="2400" b="1" kern="100" dirty="0" smtClean="0">
                <a:effectLst>
                  <a:outerShdw blurRad="50800" dist="38100" algn="tr" rotWithShape="0">
                    <a:prstClr val="black">
                      <a:alpha val="40000"/>
                    </a:prstClr>
                  </a:outerShdw>
                </a:effectLst>
                <a:latin typeface="Century" panose="02040604050505020304" pitchFamily="18" charset="0"/>
                <a:ea typeface="ＭＳ 明朝" panose="02020609040205080304" pitchFamily="17" charset="-128"/>
                <a:cs typeface="Times New Roman" panose="02020603050405020304" pitchFamily="18" charset="0"/>
              </a:rPr>
              <a:t>問題点</a:t>
            </a:r>
            <a:endParaRPr lang="ja-JP" altLang="ja-JP" sz="2400" kern="100" dirty="0">
              <a:latin typeface="Century" panose="02040604050505020304" pitchFamily="18" charset="0"/>
              <a:ea typeface="ＭＳ 明朝" panose="02020609040205080304" pitchFamily="17" charset="-128"/>
              <a:cs typeface="Times New Roman" panose="02020603050405020304" pitchFamily="18" charset="0"/>
            </a:endParaRPr>
          </a:p>
          <a:p>
            <a:pPr indent="107315" algn="just">
              <a:spcAft>
                <a:spcPts val="0"/>
              </a:spcAft>
            </a:pPr>
            <a:endParaRPr lang="en-US" altLang="ja-JP" sz="2000" b="1" kern="100" spc="20" dirty="0" smtClean="0">
              <a:solidFill>
                <a:srgbClr val="000000"/>
              </a:solidFill>
              <a:latin typeface="Century" panose="02040604050505020304" pitchFamily="18" charset="0"/>
              <a:ea typeface="ＭＳ 明朝" panose="02020609040205080304" pitchFamily="17" charset="-128"/>
              <a:cs typeface="Times New Roman" panose="02020603050405020304" pitchFamily="18" charset="0"/>
            </a:endParaRPr>
          </a:p>
          <a:p>
            <a:pPr indent="107315" algn="just">
              <a:spcAft>
                <a:spcPts val="0"/>
              </a:spcAft>
            </a:pPr>
            <a:r>
              <a:rPr lang="ja-JP" altLang="ja-JP" sz="2000" b="1" kern="100" spc="20" dirty="0" smtClean="0">
                <a:solidFill>
                  <a:srgbClr val="000000"/>
                </a:solidFill>
                <a:latin typeface="Century" panose="02040604050505020304" pitchFamily="18" charset="0"/>
                <a:ea typeface="ＭＳ 明朝" panose="02020609040205080304" pitchFamily="17" charset="-128"/>
                <a:cs typeface="Times New Roman" panose="02020603050405020304" pitchFamily="18" charset="0"/>
              </a:rPr>
              <a:t>環境</a:t>
            </a:r>
            <a:r>
              <a:rPr lang="ja-JP" altLang="ja-JP" sz="2000" b="1" kern="100" spc="2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問題が世界中で取り上げられる中、過去に様々な環境に関する条約、会議、議定書（例：ロンドン条約、バーゼル条約、京都国際会議等）により国際的に法規制は年々厳しくなり、これら諸問題を解決する方法は、有害物質を超高密度化し、ロータリーキルンや高速溶融炉にて高温焼却するしかないとされているが、それらの方法は高コストなうえ、排出されるガスが地球環境に悪影響を与えることは周知の事実。本実施例は、このような矛盾なく、</a:t>
            </a:r>
            <a:r>
              <a:rPr lang="ja-JP" altLang="ja-JP" sz="2000" b="1" kern="100" spc="2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ローコスト・ハイクオリティな社会インフラ</a:t>
            </a:r>
            <a:r>
              <a:rPr lang="ja-JP" altLang="ja-JP" sz="2000" b="1" kern="100" spc="2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を実現できることを実証している</a:t>
            </a:r>
            <a:r>
              <a:rPr lang="ja-JP"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2000" b="1" kern="100" dirty="0">
                <a:latin typeface="Century" panose="02040604050505020304" pitchFamily="18" charset="0"/>
                <a:ea typeface="ＭＳ 明朝" panose="02020609040205080304" pitchFamily="17" charset="-128"/>
                <a:cs typeface="Times New Roman" panose="02020603050405020304" pitchFamily="18" charset="0"/>
              </a:rPr>
              <a:t> </a:t>
            </a:r>
            <a:endParaRPr lang="en-US" altLang="ja-JP" sz="2000" b="1"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2400" b="1"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en-US" sz="2400" b="1" kern="100" dirty="0" smtClean="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角丸四角形 3"/>
          <p:cNvSpPr/>
          <p:nvPr/>
        </p:nvSpPr>
        <p:spPr>
          <a:xfrm>
            <a:off x="699247" y="3496235"/>
            <a:ext cx="10363200" cy="3012141"/>
          </a:xfrm>
          <a:prstGeom prst="round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101789" y="3173506"/>
            <a:ext cx="5289177" cy="537882"/>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039906" y="3212120"/>
            <a:ext cx="10183906" cy="3200876"/>
          </a:xfrm>
          <a:prstGeom prst="rect">
            <a:avLst/>
          </a:prstGeom>
        </p:spPr>
        <p:txBody>
          <a:bodyPr wrap="square">
            <a:spAutoFit/>
          </a:bodyPr>
          <a:lstStyle/>
          <a:p>
            <a:pPr algn="just">
              <a:spcAft>
                <a:spcPts val="0"/>
              </a:spcAft>
            </a:pPr>
            <a:r>
              <a:rPr lang="ja-JP" altLang="en-US" sz="2000" b="1" kern="100" dirty="0" smtClean="0">
                <a:effectLst>
                  <a:outerShdw blurRad="50800" dist="38100" algn="tr" rotWithShape="0">
                    <a:prstClr val="black">
                      <a:alpha val="40000"/>
                    </a:prstClr>
                  </a:outerShdw>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b="1" kern="100" dirty="0" smtClean="0">
                <a:effectLst>
                  <a:outerShdw blurRad="50800" dist="38100" algn="tr" rotWithShape="0">
                    <a:prstClr val="black">
                      <a:alpha val="40000"/>
                    </a:prstClr>
                  </a:outerShdw>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2400" b="1" kern="100" dirty="0">
                <a:effectLst>
                  <a:outerShdw blurRad="50800" dist="38100" algn="tr" rotWithShape="0">
                    <a:prstClr val="black">
                      <a:alpha val="40000"/>
                    </a:prstClr>
                  </a:outerShdw>
                </a:effectLst>
                <a:latin typeface="Century" panose="02040604050505020304" pitchFamily="18" charset="0"/>
                <a:ea typeface="ＭＳ 明朝" panose="02020609040205080304" pitchFamily="17" charset="-128"/>
                <a:cs typeface="Times New Roman" panose="02020603050405020304" pitchFamily="18" charset="0"/>
              </a:rPr>
              <a:t>複合</a:t>
            </a:r>
            <a:r>
              <a:rPr lang="ja-JP" altLang="en-US" sz="2400" b="1" kern="100" dirty="0">
                <a:latin typeface="Century" panose="02040604050505020304" pitchFamily="18" charset="0"/>
                <a:ea typeface="ＭＳ 明朝" panose="02020609040205080304" pitchFamily="17" charset="-128"/>
                <a:cs typeface="Times New Roman" panose="02020603050405020304" pitchFamily="18" charset="0"/>
              </a:rPr>
              <a:t>発酵技術</a:t>
            </a:r>
            <a:r>
              <a:rPr lang="ja-JP" altLang="en-US" sz="2400" b="1" kern="100" dirty="0">
                <a:effectLst>
                  <a:outerShdw blurRad="50800" dist="38100" algn="tr" rotWithShape="0">
                    <a:prstClr val="black">
                      <a:alpha val="40000"/>
                    </a:prstClr>
                  </a:outerShdw>
                </a:effectLst>
                <a:latin typeface="Century" panose="02040604050505020304" pitchFamily="18" charset="0"/>
                <a:ea typeface="ＭＳ 明朝" panose="02020609040205080304" pitchFamily="17" charset="-128"/>
                <a:cs typeface="Times New Roman" panose="02020603050405020304" pitchFamily="18" charset="0"/>
              </a:rPr>
              <a:t>で対応できること</a:t>
            </a:r>
            <a:endParaRPr lang="ja-JP" altLang="ja-JP" sz="2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en-US" altLang="ja-JP"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endParaRPr>
          </a:p>
          <a:p>
            <a:pPr>
              <a:spcAft>
                <a:spcPts val="0"/>
              </a:spcAft>
            </a:pPr>
            <a:r>
              <a:rPr lang="ja-JP"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（１）公共汚泥・スラッジの不発生及び分解消失</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spcAft>
                <a:spcPts val="0"/>
              </a:spcAft>
            </a:pPr>
            <a:r>
              <a:rPr lang="ja-JP"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（２）原水中</a:t>
            </a:r>
            <a:r>
              <a:rPr lang="en-US"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SS</a:t>
            </a:r>
            <a:r>
              <a:rPr lang="ja-JP"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分（浮遊物質）の分解消失</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spcAft>
                <a:spcPts val="0"/>
              </a:spcAft>
            </a:pPr>
            <a:r>
              <a:rPr lang="ja-JP"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（３）悪臭（アンモニア、メタン、アミン等）の完全消滅</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spcAft>
                <a:spcPts val="0"/>
              </a:spcAft>
            </a:pPr>
            <a:r>
              <a:rPr lang="ja-JP"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（４）大腸菌、糸状菌等好気性・嫌気性フザリウム属の抑制及び消滅</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spcAft>
                <a:spcPts val="0"/>
              </a:spcAft>
            </a:pPr>
            <a:r>
              <a:rPr lang="ja-JP"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（５）放流水の塩素殺菌ゼロ（不要）</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spcAft>
                <a:spcPts val="0"/>
              </a:spcAft>
            </a:pPr>
            <a:r>
              <a:rPr lang="ja-JP"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（６）全窒素・全燐の激減（河川放流値、</a:t>
            </a:r>
            <a:r>
              <a:rPr lang="en-US"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ISO14000S</a:t>
            </a:r>
            <a:r>
              <a:rPr lang="ja-JP" altLang="ja-JP" sz="2000" b="1" kern="100" dirty="0" err="1">
                <a:solidFill>
                  <a:srgbClr val="000000"/>
                </a:solidFill>
                <a:latin typeface="Century" panose="02040604050505020304" pitchFamily="18" charset="0"/>
                <a:ea typeface="ＭＳ 明朝" panose="02020609040205080304" pitchFamily="17" charset="-128"/>
                <a:cs typeface="Times New Roman" panose="02020603050405020304" pitchFamily="18" charset="0"/>
              </a:rPr>
              <a:t>、</a:t>
            </a:r>
            <a:r>
              <a:rPr lang="ja-JP"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ロンドン条約基準値クリア）</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spcAft>
                <a:spcPts val="0"/>
              </a:spcAft>
            </a:pPr>
            <a:r>
              <a:rPr lang="ja-JP"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（７）処理水が中水、上水（飲用）にまで再利用可能</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spcAft>
                <a:spcPts val="0"/>
              </a:spcAft>
            </a:pPr>
            <a:r>
              <a:rPr lang="ja-JP"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（８）処理場における作業の省力化</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492371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008094" y="268941"/>
            <a:ext cx="6723530" cy="753035"/>
          </a:xfrm>
          <a:prstGeom prst="roundRect">
            <a:avLst/>
          </a:prstGeom>
          <a:solidFill>
            <a:schemeClr val="accent5">
              <a:lumMod val="20000"/>
              <a:lumOff val="8000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Rectangle 1"/>
          <p:cNvSpPr>
            <a:spLocks noChangeArrowheads="1"/>
          </p:cNvSpPr>
          <p:nvPr/>
        </p:nvSpPr>
        <p:spPr bwMode="auto">
          <a:xfrm>
            <a:off x="346880" y="392155"/>
            <a:ext cx="11647897"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09600" algn="l"/>
              </a:tabLst>
              <a:defRPr>
                <a:solidFill>
                  <a:schemeClr val="tx1"/>
                </a:solidFill>
                <a:latin typeface="Arial" panose="020B0604020202020204" pitchFamily="34" charset="0"/>
              </a:defRPr>
            </a:lvl1pPr>
            <a:lvl2pPr eaLnBrk="0" fontAlgn="base" hangingPunct="0">
              <a:spcBef>
                <a:spcPct val="0"/>
              </a:spcBef>
              <a:spcAft>
                <a:spcPct val="0"/>
              </a:spcAft>
              <a:tabLst>
                <a:tab pos="609600" algn="l"/>
              </a:tabLst>
              <a:defRPr>
                <a:solidFill>
                  <a:schemeClr val="tx1"/>
                </a:solidFill>
                <a:latin typeface="Arial" panose="020B0604020202020204" pitchFamily="34" charset="0"/>
              </a:defRPr>
            </a:lvl2pPr>
            <a:lvl3pPr eaLnBrk="0" fontAlgn="base" hangingPunct="0">
              <a:spcBef>
                <a:spcPct val="0"/>
              </a:spcBef>
              <a:spcAft>
                <a:spcPct val="0"/>
              </a:spcAft>
              <a:tabLst>
                <a:tab pos="609600" algn="l"/>
              </a:tabLst>
              <a:defRPr>
                <a:solidFill>
                  <a:schemeClr val="tx1"/>
                </a:solidFill>
                <a:latin typeface="Arial" panose="020B0604020202020204" pitchFamily="34" charset="0"/>
              </a:defRPr>
            </a:lvl3pPr>
            <a:lvl4pPr eaLnBrk="0" fontAlgn="base" hangingPunct="0">
              <a:spcBef>
                <a:spcPct val="0"/>
              </a:spcBef>
              <a:spcAft>
                <a:spcPct val="0"/>
              </a:spcAft>
              <a:tabLst>
                <a:tab pos="609600" algn="l"/>
              </a:tabLst>
              <a:defRPr>
                <a:solidFill>
                  <a:schemeClr val="tx1"/>
                </a:solidFill>
                <a:latin typeface="Arial" panose="020B0604020202020204" pitchFamily="34" charset="0"/>
              </a:defRPr>
            </a:lvl4pPr>
            <a:lvl5pPr eaLnBrk="0" fontAlgn="base" hangingPunct="0">
              <a:spcBef>
                <a:spcPct val="0"/>
              </a:spcBef>
              <a:spcAft>
                <a:spcPct val="0"/>
              </a:spcAft>
              <a:tabLst>
                <a:tab pos="609600" algn="l"/>
              </a:tabLst>
              <a:defRPr>
                <a:solidFill>
                  <a:schemeClr val="tx1"/>
                </a:solidFill>
                <a:latin typeface="Arial" panose="020B0604020202020204" pitchFamily="34" charset="0"/>
              </a:defRPr>
            </a:lvl5pPr>
            <a:lvl6pPr eaLnBrk="0" fontAlgn="base" hangingPunct="0">
              <a:spcBef>
                <a:spcPct val="0"/>
              </a:spcBef>
              <a:spcAft>
                <a:spcPct val="0"/>
              </a:spcAft>
              <a:tabLst>
                <a:tab pos="609600" algn="l"/>
              </a:tabLst>
              <a:defRPr>
                <a:solidFill>
                  <a:schemeClr val="tx1"/>
                </a:solidFill>
                <a:latin typeface="Arial" panose="020B0604020202020204" pitchFamily="34" charset="0"/>
              </a:defRPr>
            </a:lvl6pPr>
            <a:lvl7pPr eaLnBrk="0" fontAlgn="base" hangingPunct="0">
              <a:spcBef>
                <a:spcPct val="0"/>
              </a:spcBef>
              <a:spcAft>
                <a:spcPct val="0"/>
              </a:spcAft>
              <a:tabLst>
                <a:tab pos="609600" algn="l"/>
              </a:tabLst>
              <a:defRPr>
                <a:solidFill>
                  <a:schemeClr val="tx1"/>
                </a:solidFill>
                <a:latin typeface="Arial" panose="020B0604020202020204" pitchFamily="34" charset="0"/>
              </a:defRPr>
            </a:lvl7pPr>
            <a:lvl8pPr eaLnBrk="0" fontAlgn="base" hangingPunct="0">
              <a:spcBef>
                <a:spcPct val="0"/>
              </a:spcBef>
              <a:spcAft>
                <a:spcPct val="0"/>
              </a:spcAft>
              <a:tabLst>
                <a:tab pos="609600" algn="l"/>
              </a:tabLst>
              <a:defRPr>
                <a:solidFill>
                  <a:schemeClr val="tx1"/>
                </a:solidFill>
                <a:latin typeface="Arial" panose="020B0604020202020204" pitchFamily="34" charset="0"/>
              </a:defRPr>
            </a:lvl8pPr>
            <a:lvl9pPr eaLnBrk="0" fontAlgn="base" hangingPunct="0">
              <a:spcBef>
                <a:spcPct val="0"/>
              </a:spcBef>
              <a:spcAft>
                <a:spcPct val="0"/>
              </a:spcAft>
              <a:tabLst>
                <a:tab pos="609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en-US" sz="20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kumimoji="0" lang="ja-JP" altLang="en-US" sz="28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実施例　</a:t>
            </a:r>
            <a:r>
              <a:rPr kumimoji="0" lang="ja-JP" altLang="ja-JP" sz="28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公共下水道汚泥の分解消失</a:t>
            </a:r>
            <a:endParaRPr kumimoji="0" lang="ja-JP" altLang="ja-JP"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endParaRPr kumimoji="0" lang="en-US" altLang="ja-JP" sz="2000" b="1" i="0" u="none" strike="noStrike" cap="none" normalizeH="0" baseline="0" dirty="0" smtClean="0">
              <a:ln>
                <a:noFill/>
              </a:ln>
              <a:solidFill>
                <a:schemeClr val="tx1"/>
              </a:solidFill>
              <a:effectLst>
                <a:outerShdw blurRad="38100" dist="38100" dir="2700000" algn="tl">
                  <a:srgbClr val="C0C0C0"/>
                </a:outerShdw>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★実施先紹介（Ｎ県Ｍ村Ｍ場）</a:t>
            </a:r>
            <a:endParaRPr kumimoji="0" lang="ja-JP" altLang="ja-JP" sz="2000" i="0" u="none" strike="noStrike" cap="none" normalizeH="0" baseline="0" dirty="0" smtClean="0">
              <a:ln>
                <a:noFill/>
              </a:ln>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en-US"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　</a:t>
            </a: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本処理場は、公共下水道処理場で、敷地内にパイロットプラントを設置し、</a:t>
            </a:r>
            <a:r>
              <a:rPr kumimoji="0" lang="ja-JP" altLang="ja-JP" sz="2000" i="0" u="none" strike="noStrike" cap="none" normalizeH="0" baseline="0" dirty="0" smtClean="0">
                <a:ln>
                  <a:noFill/>
                </a:ln>
                <a:solidFill>
                  <a:srgbClr val="FF0000"/>
                </a:solidFill>
                <a:latin typeface="Century" panose="02040604050505020304" pitchFamily="18" charset="0"/>
                <a:ea typeface="ＭＳ 明朝" panose="02020609040205080304" pitchFamily="17" charset="-128"/>
                <a:cs typeface="Times New Roman" panose="02020603050405020304" pitchFamily="18" charset="0"/>
              </a:rPr>
              <a:t>汚泥の分解消失</a:t>
            </a: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を実施し、さらにその</a:t>
            </a:r>
            <a:r>
              <a:rPr kumimoji="0" lang="ja-JP" altLang="ja-JP" sz="2000" i="0" u="none" strike="noStrike" cap="none" normalizeH="0" baseline="0" dirty="0" smtClean="0">
                <a:ln>
                  <a:noFill/>
                </a:ln>
                <a:solidFill>
                  <a:srgbClr val="FF0000"/>
                </a:solidFill>
                <a:latin typeface="Century" panose="02040604050505020304" pitchFamily="18" charset="0"/>
                <a:ea typeface="ＭＳ 明朝" panose="02020609040205080304" pitchFamily="17" charset="-128"/>
                <a:cs typeface="Times New Roman" panose="02020603050405020304" pitchFamily="18" charset="0"/>
              </a:rPr>
              <a:t>処理水を利用した水耕栽培</a:t>
            </a: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を可能にした。このことは、焼却処分でしか為し得なかった公共下水道汚泥を、微生物処理によって二酸化炭素、窒素酸化物、ダイオキシン等の環境汚染物質を排出することなく、逆に一次産業に還元できることを証明し、公共下水インフラへ大きな波紋を投げることになる。</a:t>
            </a:r>
            <a:endParaRPr kumimoji="0" lang="ja-JP" altLang="ja-JP" sz="2000" i="0" u="none" strike="noStrike" cap="none" normalizeH="0" baseline="0" dirty="0" smtClean="0">
              <a:ln>
                <a:noFill/>
              </a:ln>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endParaRPr kumimoji="0" lang="en-US"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★問題点</a:t>
            </a:r>
            <a:endParaRPr kumimoji="0" lang="ja-JP" altLang="ja-JP" sz="2000" i="0" u="none" strike="noStrike" cap="none" normalizeH="0" baseline="0" dirty="0" smtClean="0">
              <a:ln>
                <a:noFill/>
              </a:ln>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en-US"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　</a:t>
            </a: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環境問題と将来の排水処理システムを見据え、従前システムの課題山積。</a:t>
            </a:r>
            <a:endParaRPr kumimoji="0" lang="ja-JP" altLang="ja-JP" sz="2000" i="0" u="none" strike="noStrike" cap="none" normalizeH="0" baseline="0" dirty="0" smtClean="0">
              <a:ln>
                <a:noFill/>
              </a:ln>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en-US"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　</a:t>
            </a: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この事例のポイントは、公共下水道処理場で実施していること。処理場という現場から全面的導入に煮え切らない自治体など行政へのアピールといえる。もちろん、高濃度引抜汚泥を分解消失し、それを水耕栽培に活用していること自体が、従来では考えられなかったことである。</a:t>
            </a:r>
            <a:endParaRPr kumimoji="0" lang="ja-JP" altLang="ja-JP" sz="2000" i="0" u="none" strike="noStrike" cap="none" normalizeH="0" baseline="0" dirty="0" smtClean="0">
              <a:ln>
                <a:noFill/>
              </a:ln>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endParaRPr kumimoji="0" lang="en-US"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★成　果</a:t>
            </a:r>
            <a:endParaRPr kumimoji="0" lang="ja-JP" altLang="ja-JP" sz="2000" i="0" u="none" strike="noStrike" cap="none" normalizeH="0" baseline="0" dirty="0" smtClean="0">
              <a:ln>
                <a:noFill/>
              </a:ln>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Char char="•"/>
              <a:tabLst>
                <a:tab pos="609600" algn="l"/>
              </a:tabLst>
            </a:pP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汚泥・スラッジを分解消失</a:t>
            </a:r>
            <a:endParaRPr kumimoji="0" lang="ja-JP" altLang="ja-JP" sz="2000" i="0" u="none" strike="noStrike" cap="none" normalizeH="0" baseline="0" dirty="0" smtClean="0">
              <a:ln>
                <a:noFill/>
              </a:ln>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Char char="•"/>
              <a:tabLst>
                <a:tab pos="609600" algn="l"/>
              </a:tabLst>
            </a:pP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処理水再利用による水耕栽培の実現</a:t>
            </a:r>
            <a:endParaRPr kumimoji="0" lang="ja-JP" altLang="ja-JP" sz="2000" i="0" u="none" strike="noStrike" cap="none" normalizeH="0" baseline="0" dirty="0" smtClean="0">
              <a:ln>
                <a:noFill/>
              </a:ln>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Char char="•"/>
              <a:tabLst>
                <a:tab pos="609600" algn="l"/>
              </a:tabLst>
            </a:pP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悪臭の完全消失</a:t>
            </a:r>
            <a:endParaRPr kumimoji="0" lang="ja-JP" altLang="ja-JP" sz="2000" i="0" u="none" strike="noStrike" cap="none" normalizeH="0" baseline="0" dirty="0" smtClean="0">
              <a:ln>
                <a:noFill/>
              </a:ln>
              <a:solidFill>
                <a:schemeClr val="tx1"/>
              </a:solidFill>
            </a:endParaRPr>
          </a:p>
        </p:txBody>
      </p:sp>
    </p:spTree>
    <p:extLst>
      <p:ext uri="{BB962C8B-B14F-4D97-AF65-F5344CB8AC3E}">
        <p14:creationId xmlns:p14="http://schemas.microsoft.com/office/powerpoint/2010/main" val="4047340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80155615"/>
              </p:ext>
            </p:extLst>
          </p:nvPr>
        </p:nvGraphicFramePr>
        <p:xfrm>
          <a:off x="5665696" y="3669264"/>
          <a:ext cx="6526304" cy="3146735"/>
        </p:xfrm>
        <a:graphic>
          <a:graphicData uri="http://schemas.openxmlformats.org/drawingml/2006/table">
            <a:tbl>
              <a:tblPr>
                <a:tableStyleId>{5C22544A-7EE6-4342-B048-85BDC9FD1C3A}</a:tableStyleId>
              </a:tblPr>
              <a:tblGrid>
                <a:gridCol w="1631576"/>
                <a:gridCol w="1631576"/>
                <a:gridCol w="1631576"/>
                <a:gridCol w="1631576"/>
              </a:tblGrid>
              <a:tr h="489924">
                <a:tc>
                  <a:txBody>
                    <a:bodyPr/>
                    <a:lstStyle/>
                    <a:p>
                      <a:pPr algn="ctr">
                        <a:lnSpc>
                          <a:spcPts val="1000"/>
                        </a:lnSpc>
                        <a:spcAft>
                          <a:spcPts val="0"/>
                        </a:spcAft>
                      </a:pPr>
                      <a:r>
                        <a:rPr lang="ja-JP" sz="1800" kern="100" dirty="0">
                          <a:effectLst/>
                        </a:rPr>
                        <a:t>検査項目</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ja-JP" sz="1800" kern="100">
                          <a:effectLst/>
                        </a:rPr>
                        <a:t>原水</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ja-JP" sz="1800" kern="100">
                          <a:effectLst/>
                        </a:rPr>
                        <a:t>処理水</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 </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r>
              <a:tr h="430306">
                <a:tc>
                  <a:txBody>
                    <a:bodyPr/>
                    <a:lstStyle/>
                    <a:p>
                      <a:pPr algn="ctr">
                        <a:lnSpc>
                          <a:spcPts val="1000"/>
                        </a:lnSpc>
                        <a:spcAft>
                          <a:spcPts val="0"/>
                        </a:spcAft>
                      </a:pPr>
                      <a:r>
                        <a:rPr lang="en-US" sz="1800" kern="100">
                          <a:effectLst/>
                        </a:rPr>
                        <a:t>pH</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5.3</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7.4</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 </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r>
              <a:tr h="376517">
                <a:tc>
                  <a:txBody>
                    <a:bodyPr/>
                    <a:lstStyle/>
                    <a:p>
                      <a:pPr algn="ctr">
                        <a:lnSpc>
                          <a:spcPts val="1000"/>
                        </a:lnSpc>
                        <a:spcAft>
                          <a:spcPts val="0"/>
                        </a:spcAft>
                      </a:pPr>
                      <a:r>
                        <a:rPr lang="ja-JP" sz="1800" kern="100">
                          <a:effectLst/>
                        </a:rPr>
                        <a:t>検査項目</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ja-JP" sz="1800" kern="100">
                          <a:effectLst/>
                        </a:rPr>
                        <a:t>原水</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ja-JP" sz="1800" kern="100">
                          <a:effectLst/>
                        </a:rPr>
                        <a:t>処理水</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ja-JP" sz="1800" kern="100">
                          <a:effectLst/>
                        </a:rPr>
                        <a:t>除去率</a:t>
                      </a:r>
                      <a:r>
                        <a:rPr lang="en-US" sz="1800" kern="100">
                          <a:effectLst/>
                        </a:rPr>
                        <a:t>(%)</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r>
              <a:tr h="376518">
                <a:tc>
                  <a:txBody>
                    <a:bodyPr/>
                    <a:lstStyle/>
                    <a:p>
                      <a:pPr algn="ctr">
                        <a:lnSpc>
                          <a:spcPts val="1000"/>
                        </a:lnSpc>
                        <a:spcAft>
                          <a:spcPts val="0"/>
                        </a:spcAft>
                      </a:pPr>
                      <a:r>
                        <a:rPr lang="en-US" sz="1800" kern="100">
                          <a:effectLst/>
                        </a:rPr>
                        <a:t>BOD</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13500</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15.8</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99.9</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r>
              <a:tr h="385288">
                <a:tc>
                  <a:txBody>
                    <a:bodyPr/>
                    <a:lstStyle/>
                    <a:p>
                      <a:pPr algn="ctr">
                        <a:lnSpc>
                          <a:spcPts val="1000"/>
                        </a:lnSpc>
                        <a:spcAft>
                          <a:spcPts val="0"/>
                        </a:spcAft>
                      </a:pPr>
                      <a:r>
                        <a:rPr lang="en-US" sz="1800" kern="100">
                          <a:effectLst/>
                        </a:rPr>
                        <a:t>COD</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8830</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dirty="0">
                          <a:effectLst/>
                        </a:rPr>
                        <a:t>34.6</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dirty="0">
                          <a:effectLst/>
                        </a:rPr>
                        <a:t>99.6</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r>
              <a:tr h="439465">
                <a:tc>
                  <a:txBody>
                    <a:bodyPr/>
                    <a:lstStyle/>
                    <a:p>
                      <a:pPr algn="ctr">
                        <a:lnSpc>
                          <a:spcPts val="1000"/>
                        </a:lnSpc>
                        <a:spcAft>
                          <a:spcPts val="0"/>
                        </a:spcAft>
                      </a:pPr>
                      <a:r>
                        <a:rPr lang="en-US" sz="1800" kern="100">
                          <a:effectLst/>
                        </a:rPr>
                        <a:t>SS</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29000</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12</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100</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r>
              <a:tr h="376518">
                <a:tc>
                  <a:txBody>
                    <a:bodyPr/>
                    <a:lstStyle/>
                    <a:p>
                      <a:pPr algn="ctr">
                        <a:lnSpc>
                          <a:spcPts val="1000"/>
                        </a:lnSpc>
                        <a:spcAft>
                          <a:spcPts val="0"/>
                        </a:spcAft>
                      </a:pPr>
                      <a:r>
                        <a:rPr lang="en-US" sz="1800" kern="100">
                          <a:effectLst/>
                        </a:rPr>
                        <a:t>T-N</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1400</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36</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97.4</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r>
              <a:tr h="272199">
                <a:tc>
                  <a:txBody>
                    <a:bodyPr/>
                    <a:lstStyle/>
                    <a:p>
                      <a:pPr algn="ctr">
                        <a:lnSpc>
                          <a:spcPts val="1000"/>
                        </a:lnSpc>
                        <a:spcAft>
                          <a:spcPts val="0"/>
                        </a:spcAft>
                      </a:pPr>
                      <a:r>
                        <a:rPr lang="en-US" sz="1800" kern="100">
                          <a:effectLst/>
                        </a:rPr>
                        <a:t>T-P</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490</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a:effectLst/>
                        </a:rPr>
                        <a:t>0.5</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c>
                  <a:txBody>
                    <a:bodyPr/>
                    <a:lstStyle/>
                    <a:p>
                      <a:pPr algn="ctr">
                        <a:lnSpc>
                          <a:spcPts val="1000"/>
                        </a:lnSpc>
                        <a:spcAft>
                          <a:spcPts val="0"/>
                        </a:spcAft>
                      </a:pPr>
                      <a:r>
                        <a:rPr lang="en-US" sz="1800" kern="100" dirty="0">
                          <a:effectLst/>
                        </a:rPr>
                        <a:t>99.9</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9525" marR="9525" marT="9525" marB="9525" anchor="ctr"/>
                </a:tc>
              </a:tr>
            </a:tbl>
          </a:graphicData>
        </a:graphic>
      </p:graphicFrame>
      <p:pic>
        <p:nvPicPr>
          <p:cNvPr id="4111" name="Picture 15" descr="http://www.yasuhide-takashima.co.jp/5item/5-1-1/tp12/data1.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90807" y="270727"/>
            <a:ext cx="8351169" cy="3340467"/>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13"/>
          <p:cNvSpPr txBox="1">
            <a:spLocks noChangeArrowheads="1"/>
          </p:cNvSpPr>
          <p:nvPr/>
        </p:nvSpPr>
        <p:spPr bwMode="auto">
          <a:xfrm>
            <a:off x="8096604" y="3134574"/>
            <a:ext cx="4380791" cy="47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計量証明：（社）上伊那薬剤師会</a:t>
            </a:r>
            <a:endParaRPr kumimoji="0" lang="ja-JP" altLang="ja-JP" sz="2000" b="0" i="0" u="none" strike="noStrike" cap="none" normalizeH="0" baseline="0" dirty="0" smtClean="0">
              <a:ln>
                <a:noFill/>
              </a:ln>
              <a:solidFill>
                <a:schemeClr val="tx1"/>
              </a:solidFill>
              <a:effectLst/>
              <a:latin typeface="Arial" panose="020B0604020202020204" pitchFamily="34" charset="0"/>
            </a:endParaRPr>
          </a:p>
        </p:txBody>
      </p:sp>
      <p:sp>
        <p:nvSpPr>
          <p:cNvPr id="9" name="Rectangle 17"/>
          <p:cNvSpPr>
            <a:spLocks noChangeArrowheads="1"/>
          </p:cNvSpPr>
          <p:nvPr/>
        </p:nvSpPr>
        <p:spPr bwMode="auto">
          <a:xfrm>
            <a:off x="1786736" y="3809356"/>
            <a:ext cx="291077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smtClean="0">
                <a:ln>
                  <a:noFill/>
                </a:ln>
                <a:solidFill>
                  <a:schemeClr val="tx1"/>
                </a:solidFill>
                <a:effectLst>
                  <a:outerShdw blurRad="38100" dist="38100" dir="2700000" algn="tl">
                    <a:srgbClr val="C0C0C0"/>
                  </a:outerShdw>
                </a:effectLst>
                <a:latin typeface="Century" panose="02040604050505020304" pitchFamily="18" charset="0"/>
                <a:ea typeface="ＭＳ 明朝" panose="02020609040205080304" pitchFamily="17" charset="-128"/>
                <a:cs typeface="Times New Roman" panose="02020603050405020304" pitchFamily="18" charset="0"/>
              </a:rPr>
              <a:t>★一般水質分析データ</a:t>
            </a:r>
            <a:endParaRPr kumimoji="0" lang="ja-JP" altLang="ja-JP"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20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19"/>
          <p:cNvSpPr>
            <a:spLocks noChangeArrowheads="1"/>
          </p:cNvSpPr>
          <p:nvPr/>
        </p:nvSpPr>
        <p:spPr bwMode="auto">
          <a:xfrm>
            <a:off x="4191000" y="43322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109899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595718" y="484094"/>
            <a:ext cx="8462682" cy="770965"/>
          </a:xfrm>
          <a:prstGeom prst="roundRect">
            <a:avLst/>
          </a:prstGeom>
          <a:solidFill>
            <a:schemeClr val="accent5">
              <a:lumMod val="20000"/>
              <a:lumOff val="8000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Rectangle 2"/>
          <p:cNvSpPr>
            <a:spLocks noChangeArrowheads="1"/>
          </p:cNvSpPr>
          <p:nvPr/>
        </p:nvSpPr>
        <p:spPr bwMode="auto">
          <a:xfrm>
            <a:off x="151119" y="640086"/>
            <a:ext cx="11843657"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09600" algn="l"/>
              </a:tabLst>
              <a:defRPr>
                <a:solidFill>
                  <a:schemeClr val="tx1"/>
                </a:solidFill>
                <a:latin typeface="Arial" panose="020B0604020202020204" pitchFamily="34" charset="0"/>
              </a:defRPr>
            </a:lvl1pPr>
            <a:lvl2pPr eaLnBrk="0" fontAlgn="base" hangingPunct="0">
              <a:spcBef>
                <a:spcPct val="0"/>
              </a:spcBef>
              <a:spcAft>
                <a:spcPct val="0"/>
              </a:spcAft>
              <a:tabLst>
                <a:tab pos="609600" algn="l"/>
              </a:tabLst>
              <a:defRPr>
                <a:solidFill>
                  <a:schemeClr val="tx1"/>
                </a:solidFill>
                <a:latin typeface="Arial" panose="020B0604020202020204" pitchFamily="34" charset="0"/>
              </a:defRPr>
            </a:lvl2pPr>
            <a:lvl3pPr eaLnBrk="0" fontAlgn="base" hangingPunct="0">
              <a:spcBef>
                <a:spcPct val="0"/>
              </a:spcBef>
              <a:spcAft>
                <a:spcPct val="0"/>
              </a:spcAft>
              <a:tabLst>
                <a:tab pos="609600" algn="l"/>
              </a:tabLst>
              <a:defRPr>
                <a:solidFill>
                  <a:schemeClr val="tx1"/>
                </a:solidFill>
                <a:latin typeface="Arial" panose="020B0604020202020204" pitchFamily="34" charset="0"/>
              </a:defRPr>
            </a:lvl3pPr>
            <a:lvl4pPr eaLnBrk="0" fontAlgn="base" hangingPunct="0">
              <a:spcBef>
                <a:spcPct val="0"/>
              </a:spcBef>
              <a:spcAft>
                <a:spcPct val="0"/>
              </a:spcAft>
              <a:tabLst>
                <a:tab pos="609600" algn="l"/>
              </a:tabLst>
              <a:defRPr>
                <a:solidFill>
                  <a:schemeClr val="tx1"/>
                </a:solidFill>
                <a:latin typeface="Arial" panose="020B0604020202020204" pitchFamily="34" charset="0"/>
              </a:defRPr>
            </a:lvl4pPr>
            <a:lvl5pPr eaLnBrk="0" fontAlgn="base" hangingPunct="0">
              <a:spcBef>
                <a:spcPct val="0"/>
              </a:spcBef>
              <a:spcAft>
                <a:spcPct val="0"/>
              </a:spcAft>
              <a:tabLst>
                <a:tab pos="609600" algn="l"/>
              </a:tabLst>
              <a:defRPr>
                <a:solidFill>
                  <a:schemeClr val="tx1"/>
                </a:solidFill>
                <a:latin typeface="Arial" panose="020B0604020202020204" pitchFamily="34" charset="0"/>
              </a:defRPr>
            </a:lvl5pPr>
            <a:lvl6pPr eaLnBrk="0" fontAlgn="base" hangingPunct="0">
              <a:spcBef>
                <a:spcPct val="0"/>
              </a:spcBef>
              <a:spcAft>
                <a:spcPct val="0"/>
              </a:spcAft>
              <a:tabLst>
                <a:tab pos="609600" algn="l"/>
              </a:tabLst>
              <a:defRPr>
                <a:solidFill>
                  <a:schemeClr val="tx1"/>
                </a:solidFill>
                <a:latin typeface="Arial" panose="020B0604020202020204" pitchFamily="34" charset="0"/>
              </a:defRPr>
            </a:lvl6pPr>
            <a:lvl7pPr eaLnBrk="0" fontAlgn="base" hangingPunct="0">
              <a:spcBef>
                <a:spcPct val="0"/>
              </a:spcBef>
              <a:spcAft>
                <a:spcPct val="0"/>
              </a:spcAft>
              <a:tabLst>
                <a:tab pos="609600" algn="l"/>
              </a:tabLst>
              <a:defRPr>
                <a:solidFill>
                  <a:schemeClr val="tx1"/>
                </a:solidFill>
                <a:latin typeface="Arial" panose="020B0604020202020204" pitchFamily="34" charset="0"/>
              </a:defRPr>
            </a:lvl7pPr>
            <a:lvl8pPr eaLnBrk="0" fontAlgn="base" hangingPunct="0">
              <a:spcBef>
                <a:spcPct val="0"/>
              </a:spcBef>
              <a:spcAft>
                <a:spcPct val="0"/>
              </a:spcAft>
              <a:tabLst>
                <a:tab pos="609600" algn="l"/>
              </a:tabLst>
              <a:defRPr>
                <a:solidFill>
                  <a:schemeClr val="tx1"/>
                </a:solidFill>
                <a:latin typeface="Arial" panose="020B0604020202020204" pitchFamily="34" charset="0"/>
              </a:defRPr>
            </a:lvl8pPr>
            <a:lvl9pPr eaLnBrk="0" fontAlgn="base" hangingPunct="0">
              <a:spcBef>
                <a:spcPct val="0"/>
              </a:spcBef>
              <a:spcAft>
                <a:spcPct val="0"/>
              </a:spcAft>
              <a:tabLst>
                <a:tab pos="609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en-US" sz="2400" b="1"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kumimoji="0" lang="ja-JP" altLang="en-US" sz="28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実施例　</a:t>
            </a:r>
            <a:r>
              <a:rPr kumimoji="0" lang="ja-JP" altLang="ja-JP" sz="28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公共下水道汚泥脱水ケーキの分解消失</a:t>
            </a:r>
            <a:endParaRPr kumimoji="0" lang="ja-JP" altLang="ja-JP" sz="280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endParaRPr kumimoji="0" lang="en-US" altLang="ja-JP" sz="2000" b="1"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endParaRPr kumimoji="0" lang="en-US"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a:t>
            </a:r>
            <a:r>
              <a:rPr kumimoji="0" lang="ja-JP" altLang="ja-JP" sz="2000" i="0" u="none" strike="noStrike" cap="none" normalizeH="0" baseline="0" dirty="0" smtClean="0">
                <a:ln>
                  <a:noFill/>
                </a:ln>
                <a:solidFill>
                  <a:schemeClr val="tx1"/>
                </a:solidFill>
                <a:latin typeface="Century" panose="02040604050505020304" pitchFamily="18" charset="0"/>
                <a:ea typeface="ＭＳ 明朝" panose="02020609040205080304" pitchFamily="17" charset="-128"/>
                <a:cs typeface="Times New Roman" panose="02020603050405020304" pitchFamily="18" charset="0"/>
              </a:rPr>
              <a:t>実施先紹介（Ｎ県Ｉ市Ｉ場</a:t>
            </a:r>
            <a:r>
              <a:rPr kumimoji="0" lang="ja-JP" altLang="ja-JP" sz="2000" i="0" u="none" strike="noStrike" cap="none" normalizeH="0" baseline="0" dirty="0" smtClean="0">
                <a:ln>
                  <a:noFill/>
                </a:ln>
                <a:solidFill>
                  <a:schemeClr val="tx1"/>
                </a:solidFill>
                <a:effectLst>
                  <a:outerShdw blurRad="38100" dist="38100" dir="2700000" algn="tl">
                    <a:srgbClr val="C0C0C0"/>
                  </a:outerShdw>
                </a:effectLst>
                <a:latin typeface="Century" panose="02040604050505020304" pitchFamily="18" charset="0"/>
                <a:ea typeface="ＭＳ 明朝" panose="02020609040205080304" pitchFamily="17" charset="-128"/>
                <a:cs typeface="Times New Roman" panose="02020603050405020304" pitchFamily="18" charset="0"/>
              </a:rPr>
              <a:t>）</a:t>
            </a:r>
            <a:endParaRPr kumimoji="0" lang="ja-JP" altLang="ja-JP" sz="200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en-US" sz="20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kumimoji="0" lang="ja-JP" altLang="ja-JP" sz="20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本農場では、公共下水道処理場から引抜汚泥を持ち込み、</a:t>
            </a:r>
            <a:r>
              <a:rPr kumimoji="0" lang="ja-JP" altLang="ja-JP" sz="2000" i="0" u="none" strike="noStrike" cap="none" normalizeH="0" baseline="0" dirty="0" smtClean="0">
                <a:ln>
                  <a:noFill/>
                </a:ln>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汚泥の分解消失</a:t>
            </a:r>
            <a:r>
              <a:rPr kumimoji="0" lang="ja-JP" altLang="ja-JP" sz="20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を実施し、さらにその処理水を農業に利用し、</a:t>
            </a:r>
            <a:r>
              <a:rPr kumimoji="0" lang="ja-JP" altLang="ja-JP" sz="2000" i="0" u="none" strike="noStrike" cap="none" normalizeH="0" baseline="0" dirty="0" smtClean="0">
                <a:ln>
                  <a:noFill/>
                </a:ln>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無肥料無農薬によって野菜を栽培</a:t>
            </a:r>
            <a:r>
              <a:rPr kumimoji="0" lang="ja-JP" altLang="ja-JP" sz="20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することを実証した。</a:t>
            </a:r>
            <a:endParaRPr kumimoji="0" lang="ja-JP" altLang="ja-JP" sz="200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endParaRPr kumimoji="0" lang="en-US" altLang="ja-JP" sz="2000" i="0" u="none" strike="noStrike" cap="none" normalizeH="0" baseline="0" dirty="0" smtClean="0">
              <a:ln>
                <a:noFill/>
              </a:ln>
              <a:solidFill>
                <a:schemeClr val="tx1"/>
              </a:solidFill>
              <a:effectLst>
                <a:outerShdw blurRad="38100" dist="38100" dir="2700000" algn="tl">
                  <a:srgbClr val="C0C0C0"/>
                </a:outerShdw>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ja-JP" sz="2000" i="0" u="none" strike="noStrike" cap="none" normalizeH="0" baseline="0" dirty="0" smtClean="0">
                <a:ln>
                  <a:noFill/>
                </a:ln>
                <a:solidFill>
                  <a:schemeClr val="tx1"/>
                </a:solidFill>
                <a:effectLst>
                  <a:outerShdw blurRad="38100" dist="38100" dir="2700000" algn="tl">
                    <a:srgbClr val="C0C0C0"/>
                  </a:outerShdw>
                </a:effectLst>
                <a:latin typeface="Century" panose="02040604050505020304" pitchFamily="18" charset="0"/>
                <a:ea typeface="ＭＳ 明朝" panose="02020609040205080304" pitchFamily="17" charset="-128"/>
                <a:cs typeface="Times New Roman" panose="02020603050405020304" pitchFamily="18" charset="0"/>
              </a:rPr>
              <a:t>★問題点</a:t>
            </a:r>
            <a:endParaRPr kumimoji="0" lang="ja-JP" altLang="ja-JP" sz="200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ja-JP" sz="20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公共下水道処理場から出る引抜汚泥の分解と、処理水を活用した無肥料無農薬栽培。</a:t>
            </a:r>
            <a:endParaRPr kumimoji="0" lang="ja-JP" altLang="ja-JP" sz="200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ja-JP" sz="20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この事例のポイントは、</a:t>
            </a:r>
            <a:r>
              <a:rPr kumimoji="0" lang="ja-JP" altLang="ja-JP" sz="2000" i="0" u="none" strike="noStrike" cap="none" normalizeH="0" baseline="0" dirty="0" smtClean="0">
                <a:ln>
                  <a:noFill/>
                </a:ln>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カドミウム、ヒ素等有害物質を含有している汚泥脱水ケーキの分解消失</a:t>
            </a:r>
            <a:r>
              <a:rPr kumimoji="0" lang="ja-JP" altLang="ja-JP" sz="20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を行い、処理水活用の</a:t>
            </a:r>
            <a:r>
              <a:rPr kumimoji="0" lang="ja-JP" altLang="ja-JP" sz="2000" i="0" u="none" strike="noStrike" cap="none" normalizeH="0" baseline="0" dirty="0" smtClean="0">
                <a:ln>
                  <a:noFill/>
                </a:ln>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無肥料無農薬とうもろこし栽培が成功</a:t>
            </a:r>
            <a:r>
              <a:rPr kumimoji="0" lang="ja-JP" altLang="ja-JP" sz="20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していること。</a:t>
            </a:r>
            <a:endParaRPr kumimoji="0" lang="ja-JP" altLang="ja-JP" sz="200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endParaRPr kumimoji="0" lang="en-US" altLang="ja-JP" sz="2000" i="0" u="none" strike="noStrike" cap="none" normalizeH="0" baseline="0" dirty="0" smtClean="0">
              <a:ln>
                <a:noFill/>
              </a:ln>
              <a:solidFill>
                <a:schemeClr val="tx1"/>
              </a:solidFill>
              <a:effectLst>
                <a:outerShdw blurRad="38100" dist="38100" dir="2700000" algn="tl">
                  <a:srgbClr val="C0C0C0"/>
                </a:outerShdw>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ja-JP" altLang="ja-JP" sz="2000" i="0" u="none" strike="noStrike" cap="none" normalizeH="0" baseline="0" dirty="0" smtClean="0">
                <a:ln>
                  <a:noFill/>
                </a:ln>
                <a:solidFill>
                  <a:schemeClr val="tx1"/>
                </a:solidFill>
                <a:effectLst>
                  <a:outerShdw blurRad="38100" dist="38100" dir="2700000" algn="tl">
                    <a:srgbClr val="C0C0C0"/>
                  </a:outerShdw>
                </a:effectLst>
                <a:latin typeface="Century" panose="02040604050505020304" pitchFamily="18" charset="0"/>
                <a:ea typeface="ＭＳ 明朝" panose="02020609040205080304" pitchFamily="17" charset="-128"/>
                <a:cs typeface="Times New Roman" panose="02020603050405020304" pitchFamily="18" charset="0"/>
              </a:rPr>
              <a:t>★成　果</a:t>
            </a:r>
            <a:endParaRPr kumimoji="0" lang="ja-JP" altLang="ja-JP" sz="200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609600" algn="l"/>
              </a:tabLst>
            </a:pPr>
            <a:r>
              <a:rPr kumimoji="0" lang="ja-JP" altLang="ja-JP" sz="20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カドミウム、ヒ素等有害物質を含んだ汚泥、スラッジの分解消失</a:t>
            </a:r>
            <a:endParaRPr kumimoji="0" lang="ja-JP" altLang="ja-JP" sz="200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609600" algn="l"/>
              </a:tabLst>
            </a:pPr>
            <a:r>
              <a:rPr kumimoji="0" lang="ja-JP" altLang="ja-JP" sz="20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処理水再利用による無肥料、無農薬のとうもろこし栽培の実現</a:t>
            </a:r>
            <a:endParaRPr kumimoji="0" lang="ja-JP" altLang="ja-JP" sz="200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609600" algn="l"/>
              </a:tabLst>
            </a:pPr>
            <a:r>
              <a:rPr kumimoji="0" lang="ja-JP" altLang="ja-JP" sz="200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悪臭の完全消失</a:t>
            </a:r>
            <a:endParaRPr kumimoji="0" lang="ja-JP" altLang="ja-JP" sz="200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endParaRPr kumimoji="0" lang="ja-JP" altLang="ja-JP" sz="2000" i="0" u="none" strike="noStrike" cap="none" normalizeH="0" baseline="0" dirty="0" smtClean="0">
              <a:ln>
                <a:noFill/>
              </a:ln>
              <a:solidFill>
                <a:schemeClr val="tx1"/>
              </a:solidFill>
              <a:effectLst/>
            </a:endParaRPr>
          </a:p>
        </p:txBody>
      </p:sp>
      <p:sp>
        <p:nvSpPr>
          <p:cNvPr id="17" name="Rectangle 3"/>
          <p:cNvSpPr>
            <a:spLocks noChangeArrowheads="1"/>
          </p:cNvSpPr>
          <p:nvPr/>
        </p:nvSpPr>
        <p:spPr bwMode="auto">
          <a:xfrm>
            <a:off x="2724150" y="42021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427618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extLst>
              <p:ext uri="{D42A27DB-BD31-4B8C-83A1-F6EECF244321}">
                <p14:modId xmlns:p14="http://schemas.microsoft.com/office/powerpoint/2010/main" val="1344828219"/>
              </p:ext>
            </p:extLst>
          </p:nvPr>
        </p:nvGraphicFramePr>
        <p:xfrm>
          <a:off x="3822326" y="178405"/>
          <a:ext cx="6271934" cy="4119921"/>
        </p:xfrm>
        <a:graphic>
          <a:graphicData uri="http://schemas.openxmlformats.org/presentationml/2006/ole">
            <mc:AlternateContent xmlns:mc="http://schemas.openxmlformats.org/markup-compatibility/2006">
              <mc:Choice xmlns:v="urn:schemas-microsoft-com:vml" Requires="v">
                <p:oleObj spid="_x0000_s7177" name="Chart" r:id="rId3" imgW="4010025" imgH="2628900" progId="Excel.Chart.8">
                  <p:embed/>
                </p:oleObj>
              </mc:Choice>
              <mc:Fallback>
                <p:oleObj name="Chart" r:id="rId3" imgW="4010025" imgH="2628900"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2326" y="178405"/>
                        <a:ext cx="6271934" cy="4119921"/>
                      </a:xfrm>
                      <a:prstGeom prst="rect">
                        <a:avLst/>
                      </a:prstGeom>
                      <a:noFill/>
                    </p:spPr>
                  </p:pic>
                </p:oleObj>
              </mc:Fallback>
            </mc:AlternateContent>
          </a:graphicData>
        </a:graphic>
      </p:graphicFrame>
      <p:sp>
        <p:nvSpPr>
          <p:cNvPr id="5" name="正方形/長方形 4"/>
          <p:cNvSpPr/>
          <p:nvPr/>
        </p:nvSpPr>
        <p:spPr>
          <a:xfrm>
            <a:off x="610148" y="178405"/>
            <a:ext cx="2765501" cy="400110"/>
          </a:xfrm>
          <a:prstGeom prst="rect">
            <a:avLst/>
          </a:prstGeom>
        </p:spPr>
        <p:txBody>
          <a:bodyPr wrap="none">
            <a:spAutoFit/>
          </a:bodyPr>
          <a:lstStyle/>
          <a:p>
            <a:pPr lvl="0" eaLnBrk="0" fontAlgn="base" hangingPunct="0">
              <a:spcBef>
                <a:spcPct val="0"/>
              </a:spcBef>
              <a:spcAft>
                <a:spcPct val="0"/>
              </a:spcAft>
              <a:tabLst>
                <a:tab pos="609600" algn="l"/>
              </a:tabLst>
            </a:pPr>
            <a:r>
              <a:rPr kumimoji="0" lang="ja-JP" altLang="ja-JP" sz="2000" dirty="0">
                <a:latin typeface="Century" panose="02040604050505020304" pitchFamily="18" charset="0"/>
                <a:ea typeface="ＭＳ 明朝" panose="02020609040205080304" pitchFamily="17" charset="-128"/>
                <a:cs typeface="Times New Roman" panose="02020603050405020304" pitchFamily="18" charset="0"/>
              </a:rPr>
              <a:t>★一般水質分析データ</a:t>
            </a:r>
            <a:endParaRPr kumimoji="0" lang="ja-JP" altLang="ja-JP" sz="2000" dirty="0"/>
          </a:p>
        </p:txBody>
      </p:sp>
      <p:pic>
        <p:nvPicPr>
          <p:cNvPr id="7171" name="Picture 3" descr="http://www.yasuhide-takashima.co.jp/5item/5-1-1/tp14/01.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20401" y="4338923"/>
            <a:ext cx="3837154" cy="228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descr="http://www.yasuhide-takashima.co.jp/5item/5-1-1/tp14/03.jpg"/>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4105841" y="4338923"/>
            <a:ext cx="3383547" cy="230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http://www.yasuhide-takashima.co.jp/5item/5-1-1/tp14/04.jpg"/>
          <p:cNvPicPr>
            <a:picLocks noChangeAspect="1" noChangeArrowheads="1"/>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7916425" y="4338923"/>
            <a:ext cx="4042498" cy="228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423097" y="6454589"/>
            <a:ext cx="11858553" cy="369332"/>
          </a:xfrm>
          <a:prstGeom prst="rect">
            <a:avLst/>
          </a:prstGeom>
          <a:solidFill>
            <a:schemeClr val="bg1"/>
          </a:solidFill>
        </p:spPr>
        <p:txBody>
          <a:bodyPr wrap="square" rtlCol="0">
            <a:spAutoFit/>
          </a:bodyPr>
          <a:lstStyle/>
          <a:p>
            <a:r>
              <a:rPr kumimoji="1" lang="ja-JP" altLang="en-US" dirty="0" smtClean="0"/>
              <a:t>脱水ケーキの状態　　　　　　　　　　　発酵合成槽内の様子　　　　　　　　　　無肥料・無農薬で収穫量が増加したとうもろこし</a:t>
            </a:r>
            <a:endParaRPr kumimoji="1" lang="ja-JP" altLang="en-US" dirty="0"/>
          </a:p>
        </p:txBody>
      </p:sp>
    </p:spTree>
    <p:extLst>
      <p:ext uri="{BB962C8B-B14F-4D97-AF65-F5344CB8AC3E}">
        <p14:creationId xmlns:p14="http://schemas.microsoft.com/office/powerpoint/2010/main" val="8130611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84</Words>
  <Application>Microsoft Office PowerPoint</Application>
  <PresentationFormat>ワイド画面</PresentationFormat>
  <Paragraphs>84</Paragraphs>
  <Slides>6</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5" baseType="lpstr">
      <vt:lpstr>ＭＳ Ｐゴシック</vt:lpstr>
      <vt:lpstr>ＭＳ 明朝</vt:lpstr>
      <vt:lpstr>Arial</vt:lpstr>
      <vt:lpstr>Calibri</vt:lpstr>
      <vt:lpstr>Calibri Light</vt:lpstr>
      <vt:lpstr>Century</vt:lpstr>
      <vt:lpstr>Times New Roman</vt:lpstr>
      <vt:lpstr>Office テーマ</vt:lpstr>
      <vt:lpstr>Chart</vt:lpstr>
      <vt:lpstr>生活排水処理と社会インフラの抜本的改革  汚泥・スラッジの分解消失とローコスト・ハイクオリティな社会インフラの構築のために　</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山路克彦</dc:creator>
  <cp:lastModifiedBy>山路克彦</cp:lastModifiedBy>
  <cp:revision>35</cp:revision>
  <cp:lastPrinted>2015-01-17T08:42:40Z</cp:lastPrinted>
  <dcterms:created xsi:type="dcterms:W3CDTF">2014-11-30T09:07:47Z</dcterms:created>
  <dcterms:modified xsi:type="dcterms:W3CDTF">2015-01-19T06:05:48Z</dcterms:modified>
</cp:coreProperties>
</file>